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eorgia Pro Condensed Bold" charset="1" panose="02040806050405020203"/>
      <p:regular r:id="rId12"/>
    </p:embeddedFont>
    <p:embeddedFont>
      <p:font typeface="TT Interphases" charset="1" panose="02000503020000020004"/>
      <p:regular r:id="rId13"/>
    </p:embeddedFont>
    <p:embeddedFont>
      <p:font typeface="Georgia Pro Condensed" charset="1" panose="02040506050405020303"/>
      <p:regular r:id="rId14"/>
    </p:embeddedFont>
    <p:embeddedFont>
      <p:font typeface="Arimo Bold" charset="1" panose="020B07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l.acm.org/doi/10.1145/3716820" TargetMode="External" Type="http://schemas.openxmlformats.org/officeDocument/2006/relationships/hyperlink"/><Relationship Id="rId3" Target="https://dl.acm.org/doi/10.1145/3507901" TargetMode="External" Type="http://schemas.openxmlformats.org/officeDocument/2006/relationships/hyperlink"/><Relationship Id="rId4" Target="https://ieeexplore.ieee.org/document/9506075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68" y="1210608"/>
            <a:ext cx="8988232" cy="3502609"/>
          </a:xfrm>
          <a:custGeom>
            <a:avLst/>
            <a:gdLst/>
            <a:ahLst/>
            <a:cxnLst/>
            <a:rect r="r" b="b" t="t" l="l"/>
            <a:pathLst>
              <a:path h="3502609" w="8988232">
                <a:moveTo>
                  <a:pt x="0" y="0"/>
                </a:moveTo>
                <a:lnTo>
                  <a:pt x="8988232" y="0"/>
                </a:lnTo>
                <a:lnTo>
                  <a:pt x="8988232" y="3502609"/>
                </a:lnTo>
                <a:lnTo>
                  <a:pt x="0" y="3502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8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9927" y="5547360"/>
            <a:ext cx="3912301" cy="4170844"/>
          </a:xfrm>
          <a:custGeom>
            <a:avLst/>
            <a:gdLst/>
            <a:ahLst/>
            <a:cxnLst/>
            <a:rect r="r" b="b" t="t" l="l"/>
            <a:pathLst>
              <a:path h="4170844" w="3912301">
                <a:moveTo>
                  <a:pt x="0" y="0"/>
                </a:moveTo>
                <a:lnTo>
                  <a:pt x="3912301" y="0"/>
                </a:lnTo>
                <a:lnTo>
                  <a:pt x="3912301" y="4170844"/>
                </a:lnTo>
                <a:lnTo>
                  <a:pt x="0" y="4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31" t="-3165" r="-3262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768" y="5547360"/>
            <a:ext cx="4118708" cy="4170844"/>
          </a:xfrm>
          <a:custGeom>
            <a:avLst/>
            <a:gdLst/>
            <a:ahLst/>
            <a:cxnLst/>
            <a:rect r="r" b="b" t="t" l="l"/>
            <a:pathLst>
              <a:path h="4170844" w="4118708">
                <a:moveTo>
                  <a:pt x="0" y="0"/>
                </a:moveTo>
                <a:lnTo>
                  <a:pt x="4118708" y="0"/>
                </a:lnTo>
                <a:lnTo>
                  <a:pt x="4118708" y="4170844"/>
                </a:lnTo>
                <a:lnTo>
                  <a:pt x="0" y="4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9144000" y="1711612"/>
          <a:ext cx="7586157" cy="4274588"/>
        </p:xfrm>
        <a:graphic>
          <a:graphicData uri="http://schemas.openxmlformats.org/presentationml/2006/ole">
            <p:oleObj imgW="9105900" imgH="5791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266064"/>
            <a:ext cx="12402077" cy="76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30"/>
              </a:lnSpc>
              <a:spcBef>
                <a:spcPct val="0"/>
              </a:spcBef>
            </a:pPr>
            <a:r>
              <a:rPr lang="en-US" b="true" sz="5300">
                <a:solidFill>
                  <a:srgbClr val="1800AD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Professional Portrait Scoring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75090" y="1028700"/>
            <a:ext cx="68865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Project Specifications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586746" y="6292607"/>
            <a:ext cx="8701254" cy="3994393"/>
            <a:chOff x="0" y="0"/>
            <a:chExt cx="11601672" cy="532585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1601672" cy="827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51"/>
                </a:lnSpc>
                <a:spcBef>
                  <a:spcPct val="0"/>
                </a:spcBef>
              </a:pPr>
              <a:r>
                <a:rPr lang="en-US" b="true" sz="4043">
                  <a:solidFill>
                    <a:srgbClr val="000000"/>
                  </a:solidFill>
                  <a:latin typeface="Georgia Pro Condensed Bold"/>
                  <a:ea typeface="Georgia Pro Condensed Bold"/>
                  <a:cs typeface="Georgia Pro Condensed Bold"/>
                  <a:sym typeface="Georgia Pro Condensed Bold"/>
                </a:rPr>
                <a:t>What Changed from the Proposal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77854"/>
              <a:ext cx="11601672" cy="4348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4"/>
                </a:lnSpc>
                <a:spcBef>
                  <a:spcPct val="0"/>
                </a:spcBef>
              </a:pPr>
            </a:p>
            <a:p>
              <a:pPr algn="l" marL="572863" indent="-286431" lvl="1">
                <a:lnSpc>
                  <a:spcPts val="37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53" strike="noStrike" u="none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During analysis, we identified clearer key attributes that describe professionalism.</a:t>
              </a:r>
            </a:p>
            <a:p>
              <a:pPr algn="l" marL="572863" indent="-286431" lvl="1">
                <a:lnSpc>
                  <a:spcPts val="37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53" strike="noStrike" u="none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Switched from the proposed ResNet50/Standard ViT  to a Swin Transformer. </a:t>
              </a:r>
            </a:p>
            <a:p>
              <a:pPr algn="l">
                <a:lnSpc>
                  <a:spcPts val="3714"/>
                </a:lnSpc>
                <a:spcBef>
                  <a:spcPct val="0"/>
                </a:spcBef>
              </a:pPr>
            </a:p>
            <a:p>
              <a:pPr algn="l">
                <a:lnSpc>
                  <a:spcPts val="371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04710" y="304800"/>
            <a:ext cx="4208884" cy="4208884"/>
          </a:xfrm>
          <a:custGeom>
            <a:avLst/>
            <a:gdLst/>
            <a:ahLst/>
            <a:cxnLst/>
            <a:rect r="r" b="b" t="t" l="l"/>
            <a:pathLst>
              <a:path h="4208884" w="4208884">
                <a:moveTo>
                  <a:pt x="0" y="0"/>
                </a:moveTo>
                <a:lnTo>
                  <a:pt x="4208884" y="0"/>
                </a:lnTo>
                <a:lnTo>
                  <a:pt x="4208884" y="4208884"/>
                </a:lnTo>
                <a:lnTo>
                  <a:pt x="0" y="4208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3594" y="304800"/>
            <a:ext cx="4208884" cy="4208884"/>
          </a:xfrm>
          <a:custGeom>
            <a:avLst/>
            <a:gdLst/>
            <a:ahLst/>
            <a:cxnLst/>
            <a:rect r="r" b="b" t="t" l="l"/>
            <a:pathLst>
              <a:path h="4208884" w="4208884">
                <a:moveTo>
                  <a:pt x="0" y="0"/>
                </a:moveTo>
                <a:lnTo>
                  <a:pt x="4208884" y="0"/>
                </a:lnTo>
                <a:lnTo>
                  <a:pt x="4208884" y="4208884"/>
                </a:lnTo>
                <a:lnTo>
                  <a:pt x="0" y="420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957" y="4878937"/>
            <a:ext cx="5231652" cy="5231652"/>
          </a:xfrm>
          <a:custGeom>
            <a:avLst/>
            <a:gdLst/>
            <a:ahLst/>
            <a:cxnLst/>
            <a:rect r="r" b="b" t="t" l="l"/>
            <a:pathLst>
              <a:path h="5231652" w="5231652">
                <a:moveTo>
                  <a:pt x="0" y="0"/>
                </a:moveTo>
                <a:lnTo>
                  <a:pt x="5231652" y="0"/>
                </a:lnTo>
                <a:lnTo>
                  <a:pt x="5231652" y="5231652"/>
                </a:lnTo>
                <a:lnTo>
                  <a:pt x="0" y="5231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0609" y="4878937"/>
            <a:ext cx="5267553" cy="5267553"/>
          </a:xfrm>
          <a:custGeom>
            <a:avLst/>
            <a:gdLst/>
            <a:ahLst/>
            <a:cxnLst/>
            <a:rect r="r" b="b" t="t" l="l"/>
            <a:pathLst>
              <a:path h="5267553" w="5267553">
                <a:moveTo>
                  <a:pt x="0" y="0"/>
                </a:moveTo>
                <a:lnTo>
                  <a:pt x="5267553" y="0"/>
                </a:lnTo>
                <a:lnTo>
                  <a:pt x="5267553" y="5267553"/>
                </a:lnTo>
                <a:lnTo>
                  <a:pt x="0" y="5267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8162" y="4878937"/>
            <a:ext cx="5231652" cy="5231652"/>
          </a:xfrm>
          <a:custGeom>
            <a:avLst/>
            <a:gdLst/>
            <a:ahLst/>
            <a:cxnLst/>
            <a:rect r="r" b="b" t="t" l="l"/>
            <a:pathLst>
              <a:path h="5231652" w="5231652">
                <a:moveTo>
                  <a:pt x="0" y="0"/>
                </a:moveTo>
                <a:lnTo>
                  <a:pt x="5231653" y="0"/>
                </a:lnTo>
                <a:lnTo>
                  <a:pt x="5231653" y="5231652"/>
                </a:lnTo>
                <a:lnTo>
                  <a:pt x="0" y="5231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79886" y="304800"/>
            <a:ext cx="4240762" cy="4240762"/>
          </a:xfrm>
          <a:custGeom>
            <a:avLst/>
            <a:gdLst/>
            <a:ahLst/>
            <a:cxnLst/>
            <a:rect r="r" b="b" t="t" l="l"/>
            <a:pathLst>
              <a:path h="4240762" w="4240762">
                <a:moveTo>
                  <a:pt x="0" y="0"/>
                </a:moveTo>
                <a:lnTo>
                  <a:pt x="4240762" y="0"/>
                </a:lnTo>
                <a:lnTo>
                  <a:pt x="4240762" y="4240762"/>
                </a:lnTo>
                <a:lnTo>
                  <a:pt x="0" y="4240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79886" y="-9525"/>
            <a:ext cx="4208884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b="true" sz="2059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Bad Framing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0559" y="-9525"/>
            <a:ext cx="4208884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b="true" sz="2059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Blurred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13594" y="-9525"/>
            <a:ext cx="4208884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b="true" sz="2059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Bad Lightning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7310" y="4536037"/>
            <a:ext cx="386640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  <a:spcBef>
                <a:spcPct val="0"/>
              </a:spcBef>
            </a:pPr>
            <a:r>
              <a:rPr lang="en-US" b="true" sz="206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Bad Background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53438" y="4536037"/>
            <a:ext cx="386640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  <a:spcBef>
                <a:spcPct val="0"/>
              </a:spcBef>
            </a:pPr>
            <a:r>
              <a:rPr lang="en-US" b="true" sz="206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Bad Attire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74584" y="4536037"/>
            <a:ext cx="386640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  <a:spcBef>
                <a:spcPct val="0"/>
              </a:spcBef>
            </a:pPr>
            <a:r>
              <a:rPr lang="en-US" b="true" sz="206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Bad Expression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33375" y="1400175"/>
          <a:ext cx="17621250" cy="8886825"/>
        </p:xfrm>
        <a:graphic>
          <a:graphicData uri="http://schemas.openxmlformats.org/drawingml/2006/table">
            <a:tbl>
              <a:tblPr/>
              <a:tblGrid>
                <a:gridCol w="4405312"/>
                <a:gridCol w="4405312"/>
                <a:gridCol w="4405312"/>
                <a:gridCol w="4405312"/>
              </a:tblGrid>
              <a:tr h="9183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Georgia Pro Condensed Bold"/>
                          <a:ea typeface="Georgia Pro Condensed Bold"/>
                          <a:cs typeface="Georgia Pro Condensed Bold"/>
                          <a:sym typeface="Georgia Pro Condensed Bold"/>
                        </a:rPr>
                        <a:t>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Georgia Pro Condensed Bold"/>
                          <a:ea typeface="Georgia Pro Condensed Bold"/>
                          <a:cs typeface="Georgia Pro Condensed Bold"/>
                          <a:sym typeface="Georgia Pro Condensed Bold"/>
                        </a:rPr>
                        <a:t>Focus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Georgia Pro Condensed Bold"/>
                          <a:ea typeface="Georgia Pro Condensed Bold"/>
                          <a:cs typeface="Georgia Pro Condensed Bold"/>
                          <a:sym typeface="Georgia Pro Condensed Bold"/>
                        </a:rPr>
                        <a:t>Key Idea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Georgia Pro Condensed Bold"/>
                          <a:ea typeface="Georgia Pro Condensed Bold"/>
                          <a:cs typeface="Georgia Pro Condensed Bold"/>
                          <a:sym typeface="Georgia Pro Condensed Bold"/>
                        </a:rPr>
                        <a:t>Relation to Our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84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  <a:hlinkClick r:id="rId2" tooltip="https://dl.acm.org/doi/10.1145/3716820"/>
                        </a:rPr>
                        <a:t>Deep Learning-Based Image Aesthetic Quality Assessment – Review (2025)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</a:rPr>
                        <a:t>General image aesthetics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</a:rPr>
                        <a:t>Image quality depends on interpretable factors such as lighting and composition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</a:rPr>
                        <a:t>Supports breaking professionalism into visual attributes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1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  <a:hlinkClick r:id="rId3" tooltip="https://dl.acm.org/doi/10.1145/3507901"/>
                        </a:rPr>
                        <a:t>Face Image Quality Assessment: A Literature Survey (2022)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</a:rPr>
                        <a:t>Face / portrait quality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</a:rPr>
                        <a:t>Face Image Quality Assessment depends on pose, illumination, and sharpness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</a:rPr>
                        <a:t>Grounds our focus on face-centric quality attributes such as pose, facial illumination, and sharpness, which are central to professional headshots.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58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u="sng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  <a:hlinkClick r:id="rId4" tooltip="https://ieeexplore.ieee.org/document/9506075"/>
                        </a:rPr>
                        <a:t>Transformer for Image Quality Assessment (2021)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</a:rPr>
                        <a:t>Image quality prediction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</a:rPr>
                        <a:t>Transformers capture global image structure effectively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Georgia Pro Condensed"/>
                          <a:ea typeface="Georgia Pro Condensed"/>
                          <a:cs typeface="Georgia Pro Condensed"/>
                          <a:sym typeface="Georgia Pro Condensed"/>
                        </a:rPr>
                        <a:t>Motivates using Transformer-based architectures (like Swin) over CNNs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666750" y="57150"/>
            <a:ext cx="8324850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7200" strike="noStrike" u="none">
                <a:solidFill>
                  <a:srgbClr val="5E17EB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Related Literature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74" y="2137211"/>
            <a:ext cx="8498626" cy="6412007"/>
          </a:xfrm>
          <a:custGeom>
            <a:avLst/>
            <a:gdLst/>
            <a:ahLst/>
            <a:cxnLst/>
            <a:rect r="r" b="b" t="t" l="l"/>
            <a:pathLst>
              <a:path h="6412007" w="8498626">
                <a:moveTo>
                  <a:pt x="0" y="0"/>
                </a:moveTo>
                <a:lnTo>
                  <a:pt x="8498626" y="0"/>
                </a:lnTo>
                <a:lnTo>
                  <a:pt x="8498626" y="6412007"/>
                </a:lnTo>
                <a:lnTo>
                  <a:pt x="0" y="641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9514" y="5343214"/>
            <a:ext cx="9962289" cy="4943786"/>
          </a:xfrm>
          <a:custGeom>
            <a:avLst/>
            <a:gdLst/>
            <a:ahLst/>
            <a:cxnLst/>
            <a:rect r="r" b="b" t="t" l="l"/>
            <a:pathLst>
              <a:path h="4943786" w="9962289">
                <a:moveTo>
                  <a:pt x="0" y="0"/>
                </a:moveTo>
                <a:lnTo>
                  <a:pt x="9962288" y="0"/>
                </a:lnTo>
                <a:lnTo>
                  <a:pt x="9962288" y="4943786"/>
                </a:lnTo>
                <a:lnTo>
                  <a:pt x="0" y="494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9677" y="212308"/>
            <a:ext cx="8295342" cy="7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6"/>
              </a:lnSpc>
              <a:spcBef>
                <a:spcPct val="0"/>
              </a:spcBef>
            </a:pPr>
            <a:r>
              <a:rPr lang="en-US" b="true" sz="5269" strike="noStrike" u="none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Dataset (FFHQ origin)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677" y="981075"/>
            <a:ext cx="8609493" cy="266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b="true" sz="18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Dataset</a:t>
            </a:r>
            <a:r>
              <a:rPr lang="en-US" b="true" sz="18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Created 6,829 synthetic</a:t>
            </a: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profe</a:t>
            </a: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ssional portraits using Gemin</a:t>
            </a: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 2.5 Flash</a:t>
            </a: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(Image-to-Image).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b="true" sz="18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Technique:</a:t>
            </a: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Generative Labeling (Labels Prompt). We first sampled random label vectors, then mapped them to dynamic prompts.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b="true" sz="18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Sample Definition:</a:t>
            </a: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Each sample consists of a 512×512 RGB portrait image paired with a 6-dimensional binary attribute vector and metadata (JSON).</a:t>
            </a:r>
          </a:p>
          <a:p>
            <a:pPr algn="l" marL="0" indent="0" lvl="0">
              <a:lnSpc>
                <a:spcPts val="26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18480" y="4211955"/>
            <a:ext cx="75902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9677" y="4724400"/>
            <a:ext cx="80199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1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Class Distribution: Positive-skewed (~60%</a:t>
            </a:r>
            <a:r>
              <a:rPr lang="en-US" b="true" sz="15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) Most labels are 1, not 0.</a:t>
            </a:r>
          </a:p>
          <a:p>
            <a:pPr algn="l" marL="345439" indent="-172720" lvl="1">
              <a:lnSpc>
                <a:spcPts val="1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Prompt Length: Average 40-60 words per input.</a:t>
            </a:r>
          </a:p>
          <a:p>
            <a:pPr algn="l">
              <a:lnSpc>
                <a:spcPts val="1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6750" y="9625012"/>
            <a:ext cx="169545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04217" y="1708841"/>
            <a:ext cx="10666213" cy="7916171"/>
          </a:xfrm>
          <a:custGeom>
            <a:avLst/>
            <a:gdLst/>
            <a:ahLst/>
            <a:cxnLst/>
            <a:rect r="r" b="b" t="t" l="l"/>
            <a:pathLst>
              <a:path h="7916171" w="10666213">
                <a:moveTo>
                  <a:pt x="0" y="0"/>
                </a:moveTo>
                <a:lnTo>
                  <a:pt x="10666214" y="0"/>
                </a:lnTo>
                <a:lnTo>
                  <a:pt x="10666214" y="7916171"/>
                </a:lnTo>
                <a:lnTo>
                  <a:pt x="0" y="7916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597" r="0" b="-996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21840" y="2569736"/>
            <a:ext cx="11678706" cy="5780960"/>
          </a:xfrm>
          <a:custGeom>
            <a:avLst/>
            <a:gdLst/>
            <a:ahLst/>
            <a:cxnLst/>
            <a:rect r="r" b="b" t="t" l="l"/>
            <a:pathLst>
              <a:path h="5780960" w="11678706">
                <a:moveTo>
                  <a:pt x="0" y="0"/>
                </a:moveTo>
                <a:lnTo>
                  <a:pt x="11678706" y="0"/>
                </a:lnTo>
                <a:lnTo>
                  <a:pt x="11678706" y="5780960"/>
                </a:lnTo>
                <a:lnTo>
                  <a:pt x="0" y="578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086322" y="-19050"/>
            <a:ext cx="1856704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Model:Microsoft Swin Transf</a:t>
            </a:r>
            <a:r>
              <a:rPr lang="en-US" b="true" sz="26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ormer (swin_tiny_patch4_window7_224), pretrained on ImageNet.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8900" y="500082"/>
            <a:ext cx="1854164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Training: Fine-tuned f</a:t>
            </a:r>
            <a:r>
              <a:rPr lang="en-US" b="true" sz="26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or 10 epochs.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Exact Match Ratio (all 6 attributes correct): 15.67%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0843" y="1028700"/>
            <a:ext cx="665596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Did you achieve the desired results?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0594" y="1730526"/>
            <a:ext cx="8123406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Partially.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The m</a:t>
            </a: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odel predicts individual attributes reasonably well, but often fails to get all attributes correct together (Exact Match ≈ 15%)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43309" y="1028700"/>
            <a:ext cx="363862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What</a:t>
            </a:r>
            <a:r>
              <a:rPr lang="en-US" b="true" sz="32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did we learn?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04567" y="1730526"/>
            <a:ext cx="6655966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The m</a:t>
            </a:r>
            <a:r>
              <a:rPr lang="en-US" sz="3199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odel performs better on single attributes than on joint predictions.</a:t>
            </a:r>
          </a:p>
          <a:p>
            <a:pPr algn="l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Some attributes (e.g., framing, expression) are visually ambiguous.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</a:p>
          <a:p>
            <a:pPr algn="l">
              <a:lnSpc>
                <a:spcPts val="383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00843" y="4900612"/>
            <a:ext cx="486392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What sh</a:t>
            </a:r>
            <a:r>
              <a:rPr lang="en-US" b="true" sz="3200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ould be different?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594" y="5605462"/>
            <a:ext cx="8202691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</a:t>
            </a: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ome labels are unclear: Things like face framing are not really Yes or No. Measuring position would work better.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Less sharpness examples.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Better promoting, lightning prompts are not good enough</a:t>
            </a:r>
          </a:p>
          <a:p>
            <a:pPr algn="l">
              <a:lnSpc>
                <a:spcPts val="38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43309" y="4832426"/>
            <a:ext cx="395190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Fut</a:t>
            </a:r>
            <a:r>
              <a:rPr lang="en-US" b="true" sz="3099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ure ideas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4567" y="5386388"/>
            <a:ext cx="8148178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Change the training settings for optimization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See what the model looks at: Use attention maps to understand mistakes.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Compare models: Test other models to see if this one is really better.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Make another batch of syntatic data, with optimized prompts. 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Focus on the face, based on the research presented</a:t>
            </a:r>
          </a:p>
          <a:p>
            <a:pPr algn="l">
              <a:lnSpc>
                <a:spcPts val="3840"/>
              </a:lnSpc>
              <a:spcBef>
                <a:spcPct val="0"/>
              </a:spcBef>
            </a:pPr>
          </a:p>
          <a:p>
            <a:pPr algn="l">
              <a:lnSpc>
                <a:spcPts val="38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- Addressing real-world problems
- Innovative algorithm development
- Enhancing model accuracy
- Improving efficiency in training
- Expanding dataset diversity</dc:description>
  <dc:identifier>DAG8RYGVHl0</dc:identifier>
  <dcterms:modified xsi:type="dcterms:W3CDTF">2011-08-01T06:04:30Z</dcterms:modified>
  <cp:revision>1</cp:revision>
  <dc:title>Presentation - - Addressing real-world problems
- Innovative algorithm development
- Enhancing model accuracy
- Improving efficiency in training
- Expanding dataset diversity</dc:title>
</cp:coreProperties>
</file>